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3" r:id="rId14"/>
    <p:sldId id="270" r:id="rId15"/>
    <p:sldId id="271" r:id="rId16"/>
    <p:sldId id="272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6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37992-F39C-4E60-85B1-E0CCF11FD582}" type="datetimeFigureOut">
              <a:rPr lang="pt-PT" smtClean="0"/>
              <a:t>05/03/2018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44FFD-A98F-45D4-9040-1E4E63EF19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7541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FE16F-78F8-47A2-A2A5-948B16A36FB9}" type="datetime1">
              <a:rPr lang="pt-PT" smtClean="0"/>
              <a:t>05/03/2018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Marcador de Posição do Rodapé 4"/>
          <p:cNvSpPr txBox="1">
            <a:spLocks/>
          </p:cNvSpPr>
          <p:nvPr userDrawn="1"/>
        </p:nvSpPr>
        <p:spPr>
          <a:xfrm>
            <a:off x="11273249" y="6335486"/>
            <a:ext cx="869268" cy="443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mtClean="0"/>
              <a:t>Joao Dinis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712336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DE68-75AF-4956-9561-3210AD4C6071}" type="datetime1">
              <a:rPr lang="pt-PT" smtClean="0"/>
              <a:t>05/03/2018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016248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4878-457F-4A71-8E15-5FB99B176B76}" type="datetime1">
              <a:rPr lang="pt-PT" smtClean="0"/>
              <a:t>05/03/2018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381257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58A69-F093-4CC7-AE77-4A798BD39108}" type="datetime1">
              <a:rPr lang="pt-PT" smtClean="0"/>
              <a:t>05/03/2018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23344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9105E-83C9-4A11-A4B2-58865D8EBCFA}" type="datetime1">
              <a:rPr lang="pt-PT" smtClean="0"/>
              <a:t>05/03/2018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84836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0D945-098E-4923-AB36-D9931C7441D7}" type="datetime1">
              <a:rPr lang="pt-PT" smtClean="0"/>
              <a:t>05/03/2018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5246457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04D6E-132D-4E65-B14C-7ED9E598EA2E}" type="datetime1">
              <a:rPr lang="pt-PT" smtClean="0"/>
              <a:t>05/03/2018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294197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757CE-581D-401C-9CE7-DB83FE97A6B1}" type="datetime1">
              <a:rPr lang="pt-PT" smtClean="0"/>
              <a:t>05/03/2018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473678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9B095-7E65-4858-860F-7BFF7820E7A7}" type="datetime1">
              <a:rPr lang="pt-PT" smtClean="0"/>
              <a:t>05/03/2018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Marcador de Posição do Rodapé 4"/>
          <p:cNvSpPr txBox="1">
            <a:spLocks/>
          </p:cNvSpPr>
          <p:nvPr userDrawn="1"/>
        </p:nvSpPr>
        <p:spPr>
          <a:xfrm>
            <a:off x="11273249" y="6335486"/>
            <a:ext cx="869268" cy="443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mtClean="0"/>
              <a:t>Joao Dinis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922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DA0D-739E-4FC4-BA33-7A6505D8E866}" type="datetime1">
              <a:rPr lang="pt-PT" smtClean="0"/>
              <a:t>05/03/2018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Marcador de Posição do Rodapé 4"/>
          <p:cNvSpPr txBox="1">
            <a:spLocks/>
          </p:cNvSpPr>
          <p:nvPr userDrawn="1"/>
        </p:nvSpPr>
        <p:spPr>
          <a:xfrm>
            <a:off x="11273249" y="6335486"/>
            <a:ext cx="869268" cy="443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mtClean="0"/>
              <a:t>Joao Dinis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78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FE35-FAFD-473E-A16C-59CF515D9278}" type="datetime1">
              <a:rPr lang="pt-PT" smtClean="0"/>
              <a:t>05/03/2018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Marcador de Posição do Rodapé 4"/>
          <p:cNvSpPr txBox="1">
            <a:spLocks/>
          </p:cNvSpPr>
          <p:nvPr userDrawn="1"/>
        </p:nvSpPr>
        <p:spPr>
          <a:xfrm>
            <a:off x="11273249" y="6335486"/>
            <a:ext cx="869268" cy="443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mtClean="0"/>
              <a:t>Joao Dinis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45121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9E4A-9F99-422E-9677-3FF40D039D79}" type="datetime1">
              <a:rPr lang="pt-PT" smtClean="0"/>
              <a:t>05/03/2018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Marcador de Posição do Rodapé 4"/>
          <p:cNvSpPr txBox="1">
            <a:spLocks/>
          </p:cNvSpPr>
          <p:nvPr userDrawn="1"/>
        </p:nvSpPr>
        <p:spPr>
          <a:xfrm>
            <a:off x="11273249" y="6335486"/>
            <a:ext cx="869268" cy="443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14" name="Marcador de Posição do Rodapé 4"/>
          <p:cNvSpPr txBox="1">
            <a:spLocks/>
          </p:cNvSpPr>
          <p:nvPr userDrawn="1"/>
        </p:nvSpPr>
        <p:spPr>
          <a:xfrm>
            <a:off x="11425649" y="6487886"/>
            <a:ext cx="869268" cy="443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mtClean="0"/>
              <a:t>Joao Dinis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0529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A69F-ED64-4B68-B87D-0B06E848246C}" type="datetime1">
              <a:rPr lang="pt-PT" smtClean="0"/>
              <a:t>05/03/2018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72919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64F5-EDFF-4029-9C18-0D8ACF53A736}" type="datetime1">
              <a:rPr lang="pt-PT" smtClean="0"/>
              <a:t>05/03/2018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1600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C789-CCBD-448E-9982-60ECA51E4059}" type="datetime1">
              <a:rPr lang="pt-PT" smtClean="0"/>
              <a:t>05/03/2018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449903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C172-1405-4985-9942-C26E06C9D6E4}" type="datetime1">
              <a:rPr lang="pt-PT" smtClean="0"/>
              <a:t>05/03/2018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295640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818D0-E5FA-4029-8D0C-524AEAC4F223}" type="datetime1">
              <a:rPr lang="pt-PT" smtClean="0"/>
              <a:t>05/03/2018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B15B0B5-73C5-4AEE-B63B-27C4E372605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361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ransition spd="slow">
    <p:push dir="u"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pt-PT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 smtClean="0"/>
              <a:t>Joao</a:t>
            </a:r>
            <a:r>
              <a:rPr lang="pt-PT" dirty="0" smtClean="0"/>
              <a:t> Dinis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36" y="25197"/>
            <a:ext cx="9688876" cy="5878465"/>
          </a:xfrm>
          <a:prstGeom prst="rect">
            <a:avLst/>
          </a:prstGeom>
        </p:spPr>
      </p:pic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70" y="25197"/>
            <a:ext cx="10437370" cy="62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15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Presente…..</a:t>
            </a:r>
            <a:endParaRPr lang="pt-PT" sz="2400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11579" y="2838717"/>
            <a:ext cx="5594582" cy="3042053"/>
          </a:xfrm>
          <a:prstGeom prst="rect">
            <a:avLst/>
          </a:prstGeom>
        </p:spPr>
      </p:pic>
      <p:pic>
        <p:nvPicPr>
          <p:cNvPr id="10" name="Marcador de Posição de Conteú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1433" y="2838717"/>
            <a:ext cx="5150567" cy="3042053"/>
          </a:xfrm>
          <a:prstGeom prst="rect">
            <a:avLst/>
          </a:prstGeom>
        </p:spPr>
      </p:pic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8994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Presente…..</a:t>
            </a:r>
            <a:endParaRPr lang="pt-PT" sz="2400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588274"/>
            <a:ext cx="4363466" cy="2836253"/>
          </a:xfrm>
          <a:prstGeom prst="rect">
            <a:avLst/>
          </a:prstGeom>
        </p:spPr>
      </p:pic>
      <p:pic>
        <p:nvPicPr>
          <p:cNvPr id="8" name="Marcador de Posição de Conteú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77042"/>
            <a:ext cx="4313238" cy="2875492"/>
          </a:xfrm>
          <a:prstGeom prst="rect">
            <a:avLst/>
          </a:prstGeom>
        </p:spPr>
      </p:pic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921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Presente</a:t>
            </a:r>
            <a:endParaRPr lang="pt-PT" sz="2400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95774" y="2998589"/>
            <a:ext cx="4049608" cy="2822071"/>
          </a:xfrm>
          <a:prstGeom prst="rect">
            <a:avLst/>
          </a:prstGeom>
        </p:spPr>
      </p:pic>
      <p:pic>
        <p:nvPicPr>
          <p:cNvPr id="8" name="Marcador de Posição de Conteú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5634" y="3034146"/>
            <a:ext cx="5596349" cy="2786515"/>
          </a:xfrm>
          <a:prstGeom prst="rect">
            <a:avLst/>
          </a:prstGeom>
        </p:spPr>
      </p:pic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5008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Presente…..</a:t>
            </a:r>
            <a:endParaRPr lang="pt-PT" sz="2400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9136"/>
            <a:ext cx="8911687" cy="4495181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456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Presente…..</a:t>
            </a:r>
            <a:endParaRPr lang="pt-PT" sz="2400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584979"/>
            <a:ext cx="4313237" cy="2875491"/>
          </a:xfrm>
          <a:prstGeom prst="rect">
            <a:avLst/>
          </a:prstGeom>
        </p:spPr>
      </p:pic>
      <p:pic>
        <p:nvPicPr>
          <p:cNvPr id="8" name="Marcador de Posição de Conteú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77042"/>
            <a:ext cx="4313238" cy="2875492"/>
          </a:xfrm>
          <a:prstGeom prst="rect">
            <a:avLst/>
          </a:prstGeom>
        </p:spPr>
      </p:pic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5211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Futuro…..</a:t>
            </a:r>
            <a:endParaRPr lang="pt-PT" sz="2400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913" y="2133600"/>
            <a:ext cx="8890000" cy="3778250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97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Futuro…..</a:t>
            </a:r>
            <a:endParaRPr lang="pt-PT" sz="2400" dirty="0"/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504566" cy="472672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049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Futuro…..</a:t>
            </a:r>
            <a:endParaRPr lang="pt-PT" sz="2400" dirty="0"/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564686"/>
            <a:ext cx="8915400" cy="2916078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453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Futuro…..</a:t>
            </a:r>
            <a:endParaRPr lang="pt-PT" sz="2400" dirty="0"/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966" y="2133600"/>
            <a:ext cx="6817894" cy="3778250"/>
          </a:xfrm>
          <a:prstGeom prst="rect">
            <a:avLst/>
          </a:prstGeo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316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O Futuro…..</a:t>
            </a:r>
            <a:endParaRPr lang="pt-PT" sz="2400" dirty="0"/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69" y="2133600"/>
            <a:ext cx="6716888" cy="3778250"/>
          </a:xfrm>
          <a:prstGeom prst="rect">
            <a:avLst/>
          </a:prstGeo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62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3"/>
          <a:stretch/>
        </p:blipFill>
        <p:spPr>
          <a:xfrm>
            <a:off x="1579419" y="128815"/>
            <a:ext cx="10377053" cy="628583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472545" y="1905000"/>
            <a:ext cx="6483927" cy="400622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Toda manhã na africa, a gazela acorda. Ela sabe que precisa correr mais rápido que o mais rápido dos leões para sobreviver. Toda manhã um leão acorda. Ele sabe que precisa correr mais </a:t>
            </a:r>
            <a:r>
              <a:rPr lang="pt-PT" dirty="0" smtClean="0">
                <a:solidFill>
                  <a:schemeClr val="tx1"/>
                </a:solidFill>
              </a:rPr>
              <a:t>rápido </a:t>
            </a:r>
            <a:r>
              <a:rPr lang="pt-PT" dirty="0">
                <a:solidFill>
                  <a:schemeClr val="tx1"/>
                </a:solidFill>
              </a:rPr>
              <a:t>que a mais lenta das gazelas senão morrerá de </a:t>
            </a:r>
            <a:r>
              <a:rPr lang="pt-PT" dirty="0" smtClean="0">
                <a:solidFill>
                  <a:schemeClr val="tx1"/>
                </a:solidFill>
              </a:rPr>
              <a:t>fome</a:t>
            </a:r>
            <a:r>
              <a:rPr lang="pt-PT" dirty="0">
                <a:solidFill>
                  <a:schemeClr val="bg1"/>
                </a:solidFill>
              </a:rPr>
              <a:t/>
            </a:r>
            <a:br>
              <a:rPr lang="pt-PT" dirty="0">
                <a:solidFill>
                  <a:schemeClr val="bg1"/>
                </a:solidFill>
              </a:rPr>
            </a:br>
            <a:r>
              <a:rPr lang="pt-PT" dirty="0">
                <a:solidFill>
                  <a:schemeClr val="bg1"/>
                </a:solidFill>
              </a:rPr>
              <a:t/>
            </a:r>
            <a:br>
              <a:rPr lang="pt-PT" dirty="0">
                <a:solidFill>
                  <a:schemeClr val="bg1"/>
                </a:solidFill>
              </a:rPr>
            </a:br>
            <a:r>
              <a:rPr lang="pt-PT" dirty="0">
                <a:solidFill>
                  <a:schemeClr val="tx1"/>
                </a:solidFill>
              </a:rPr>
              <a:t>Não importa se você e um leão ou uma gazela. Quando o sol nascer, comece a </a:t>
            </a:r>
            <a:r>
              <a:rPr lang="pt-PT" dirty="0" smtClean="0">
                <a:solidFill>
                  <a:schemeClr val="tx1"/>
                </a:solidFill>
              </a:rPr>
              <a:t>correr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1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Joao Dinis</a:t>
            </a:r>
            <a:endParaRPr lang="pt-PT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20</a:t>
            </a:fld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1" y="786243"/>
            <a:ext cx="10058401" cy="571023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064327" y="5929745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rgbClr val="00B050"/>
                </a:solidFill>
              </a:rPr>
              <a:t>Saudações Leoninas</a:t>
            </a:r>
            <a:endParaRPr lang="pt-PT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493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Primeiros anos…….</a:t>
            </a:r>
            <a:endParaRPr lang="pt-PT" sz="2400" dirty="0"/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2443823"/>
            <a:ext cx="8915401" cy="3485922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7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Preparatório…..Secundário…..</a:t>
            </a:r>
            <a:endParaRPr lang="pt-PT" sz="2400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91" y="2757055"/>
            <a:ext cx="5373960" cy="2114063"/>
          </a:xfrm>
        </p:spPr>
      </p:pic>
      <p:pic>
        <p:nvPicPr>
          <p:cNvPr id="8" name="Marcador de Posição de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757056"/>
            <a:ext cx="4440668" cy="2114062"/>
          </a:xfrm>
        </p:spPr>
      </p:pic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5725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Estudos…..</a:t>
            </a:r>
            <a:endParaRPr lang="pt-PT" sz="2400" dirty="0"/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387872"/>
            <a:ext cx="8915399" cy="3269706"/>
          </a:xfr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1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400" dirty="0" smtClean="0"/>
              <a:t>Vida</a:t>
            </a:r>
            <a:r>
              <a:rPr lang="pt-PT" sz="2800" dirty="0" smtClean="0"/>
              <a:t> </a:t>
            </a:r>
            <a:r>
              <a:rPr lang="pt-PT" sz="2400" dirty="0" smtClean="0"/>
              <a:t>profissional</a:t>
            </a:r>
            <a:r>
              <a:rPr lang="pt-PT" sz="2800" dirty="0" smtClean="0"/>
              <a:t>…..</a:t>
            </a:r>
            <a:endParaRPr lang="pt-PT" sz="2800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593195"/>
            <a:ext cx="4313237" cy="2859059"/>
          </a:xfrm>
        </p:spPr>
      </p:pic>
      <p:pic>
        <p:nvPicPr>
          <p:cNvPr id="8" name="Marcador de Posição de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48" y="2588553"/>
            <a:ext cx="4910493" cy="2759301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582" y="6026727"/>
            <a:ext cx="953629" cy="66629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648" y="5956916"/>
            <a:ext cx="1828799" cy="805911"/>
          </a:xfrm>
          <a:prstGeom prst="rect">
            <a:avLst/>
          </a:prstGeom>
        </p:spPr>
      </p:pic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2095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2169" y="624110"/>
            <a:ext cx="8911687" cy="1280890"/>
          </a:xfrm>
        </p:spPr>
        <p:txBody>
          <a:bodyPr>
            <a:noAutofit/>
          </a:bodyPr>
          <a:lstStyle/>
          <a:p>
            <a:r>
              <a:rPr lang="pt-PT" sz="2800" dirty="0" smtClean="0"/>
              <a:t>25 anos depois…..</a:t>
            </a:r>
            <a:br>
              <a:rPr lang="pt-PT" sz="2800" dirty="0" smtClean="0"/>
            </a:br>
            <a:r>
              <a:rPr lang="pt-PT" sz="1400" dirty="0" smtClean="0"/>
              <a:t>Entre </a:t>
            </a:r>
            <a:r>
              <a:rPr lang="pt-PT" sz="1400" dirty="0"/>
              <a:t>2010 e 2016 </a:t>
            </a:r>
            <a:br>
              <a:rPr lang="pt-PT" sz="1400" dirty="0"/>
            </a:br>
            <a:r>
              <a:rPr lang="pt-PT" sz="1400" cap="all" dirty="0"/>
              <a:t>Razia no emprego na banca</a:t>
            </a:r>
            <a:br>
              <a:rPr lang="pt-PT" sz="1400" cap="all" dirty="0"/>
            </a:br>
            <a:r>
              <a:rPr lang="pt-PT" sz="1400" b="1" dirty="0"/>
              <a:t>Em seis </a:t>
            </a:r>
            <a:r>
              <a:rPr lang="pt-PT" sz="1400" b="1" dirty="0" smtClean="0"/>
              <a:t>anos</a:t>
            </a:r>
            <a:r>
              <a:rPr lang="pt-PT" sz="1400" b="1" dirty="0"/>
              <a:t>, a banca em Portugal perdeu 10.775 trabalhadores e </a:t>
            </a:r>
            <a:r>
              <a:rPr lang="pt-PT" sz="1400" b="1" dirty="0" smtClean="0"/>
              <a:t>encerrou</a:t>
            </a:r>
            <a:r>
              <a:rPr lang="pt-PT" sz="1400" dirty="0" smtClean="0"/>
              <a:t>, </a:t>
            </a:r>
            <a:r>
              <a:rPr lang="pt-PT" sz="1400" b="1" dirty="0" smtClean="0"/>
              <a:t>29</a:t>
            </a:r>
            <a:r>
              <a:rPr lang="pt-PT" sz="1400" b="1" dirty="0"/>
              <a:t>% do total de balcões</a:t>
            </a:r>
            <a:r>
              <a:rPr lang="pt-PT" sz="1400" b="1" dirty="0" smtClean="0"/>
              <a:t>.</a:t>
            </a:r>
            <a:endParaRPr lang="pt-PT" sz="1400" dirty="0"/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853" y="2133600"/>
            <a:ext cx="2358372" cy="1537855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7</a:t>
            </a:fld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169" y="2064732"/>
            <a:ext cx="6700377" cy="43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3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6241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pt-PT" sz="2400" b="1" dirty="0"/>
              <a:t>BBVA deverá sair de Portugal e colocar à venda os 83 balcões </a:t>
            </a:r>
            <a:r>
              <a:rPr lang="pt-PT" sz="2200" dirty="0"/>
              <a:t>A concentração dos clientes em um ou mais balcões centrais, ou num serviço online, como aconteceu no ano passado com a espanhola </a:t>
            </a:r>
            <a:r>
              <a:rPr lang="pt-PT" sz="2200" b="1" dirty="0" err="1"/>
              <a:t>Caja</a:t>
            </a:r>
            <a:r>
              <a:rPr lang="pt-PT" sz="2200" b="1" dirty="0"/>
              <a:t> </a:t>
            </a:r>
            <a:r>
              <a:rPr lang="pt-PT" sz="2200" b="1" dirty="0" err="1"/>
              <a:t>Duero</a:t>
            </a:r>
            <a:r>
              <a:rPr lang="pt-PT" sz="2200" b="1" dirty="0"/>
              <a:t> </a:t>
            </a:r>
            <a:r>
              <a:rPr lang="pt-PT" sz="2200" dirty="0"/>
              <a:t>­- que </a:t>
            </a:r>
            <a:r>
              <a:rPr lang="pt-PT" sz="2200" dirty="0" smtClean="0"/>
              <a:t>fechou.</a:t>
            </a:r>
            <a:endParaRPr lang="pt-PT" sz="2200" dirty="0"/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905000"/>
            <a:ext cx="8114071" cy="4192270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75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356999"/>
            <a:ext cx="8911687" cy="1280890"/>
          </a:xfrm>
        </p:spPr>
        <p:txBody>
          <a:bodyPr>
            <a:normAutofit/>
          </a:bodyPr>
          <a:lstStyle/>
          <a:p>
            <a:r>
              <a:rPr lang="pt-PT" sz="1400" dirty="0"/>
              <a:t>A mudança do modelo de negócios da banca não será sustentável a médio e longo prazo devido ao aparecimento de novas empresas cuja concorrência será devastadora para os bancos. </a:t>
            </a:r>
            <a:br>
              <a:rPr lang="pt-PT" sz="1400" dirty="0"/>
            </a:br>
            <a:r>
              <a:rPr lang="pt-PT" sz="1400" dirty="0"/>
              <a:t>Carlos Moedas já admite que o novo sistema de pagamentos, a entrar em vigor já em janeiro, vai provocar uma revolução nos serviços. A banca como a conhecemos já tem fim </a:t>
            </a:r>
            <a:r>
              <a:rPr lang="pt-PT" sz="1400" dirty="0" smtClean="0"/>
              <a:t>marcado.</a:t>
            </a:r>
            <a:endParaRPr lang="pt-PT" sz="1400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783941"/>
            <a:ext cx="8915400" cy="4570940"/>
          </a:xfrm>
          <a:prstGeom prst="rect">
            <a:avLst/>
          </a:prstGeo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B0B5-73C5-4AEE-B63B-27C4E3726052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ste">
  <a:themeElements>
    <a:clrScheme name="Hast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Has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as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</TotalTime>
  <Words>195</Words>
  <Application>Microsoft Office PowerPoint</Application>
  <PresentationFormat>Ecrã Panorâmico</PresentationFormat>
  <Paragraphs>43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Haste</vt:lpstr>
      <vt:lpstr>Apresentação do PowerPoint</vt:lpstr>
      <vt:lpstr>Apresentação do PowerPoint</vt:lpstr>
      <vt:lpstr>Primeiros anos…….</vt:lpstr>
      <vt:lpstr>Preparatório…..Secundário…..</vt:lpstr>
      <vt:lpstr>Estudos…..</vt:lpstr>
      <vt:lpstr>Vida profissional…..</vt:lpstr>
      <vt:lpstr>25 anos depois….. Entre 2010 e 2016  Razia no emprego na banca Em seis anos, a banca em Portugal perdeu 10.775 trabalhadores e encerrou, 29% do total de balcões.</vt:lpstr>
      <vt:lpstr>BBVA deverá sair de Portugal e colocar à venda os 83 balcões A concentração dos clientes em um ou mais balcões centrais, ou num serviço online, como aconteceu no ano passado com a espanhola Caja Duero ­- que fechou.</vt:lpstr>
      <vt:lpstr>A mudança do modelo de negócios da banca não será sustentável a médio e longo prazo devido ao aparecimento de novas empresas cuja concorrência será devastadora para os bancos.  Carlos Moedas já admite que o novo sistema de pagamentos, a entrar em vigor já em janeiro, vai provocar uma revolução nos serviços. A banca como a conhecemos já tem fim marcado.</vt:lpstr>
      <vt:lpstr>O Presente…..</vt:lpstr>
      <vt:lpstr>O Presente…..</vt:lpstr>
      <vt:lpstr>O Presente</vt:lpstr>
      <vt:lpstr>O Presente…..</vt:lpstr>
      <vt:lpstr>O Presente…..</vt:lpstr>
      <vt:lpstr>O Futuro…..</vt:lpstr>
      <vt:lpstr>O Futuro…..</vt:lpstr>
      <vt:lpstr>O Futuro…..</vt:lpstr>
      <vt:lpstr>O Futuro…..</vt:lpstr>
      <vt:lpstr>O Futuro…..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Formandos</dc:creator>
  <cp:lastModifiedBy>Formandos</cp:lastModifiedBy>
  <cp:revision>71</cp:revision>
  <dcterms:created xsi:type="dcterms:W3CDTF">2018-02-28T09:39:53Z</dcterms:created>
  <dcterms:modified xsi:type="dcterms:W3CDTF">2018-03-05T09:14:12Z</dcterms:modified>
</cp:coreProperties>
</file>